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61" r:id="rId4"/>
    <p:sldId id="262" r:id="rId5"/>
    <p:sldId id="270" r:id="rId6"/>
    <p:sldId id="271" r:id="rId7"/>
    <p:sldId id="263" r:id="rId8"/>
    <p:sldId id="264" r:id="rId9"/>
    <p:sldId id="265" r:id="rId10"/>
    <p:sldId id="272" r:id="rId11"/>
    <p:sldId id="266" r:id="rId12"/>
    <p:sldId id="276" r:id="rId13"/>
    <p:sldId id="277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671"/>
    <a:srgbClr val="AAB0DE"/>
    <a:srgbClr val="4B58B9"/>
    <a:srgbClr val="3E48A8"/>
    <a:srgbClr val="4E5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50" autoAdjust="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2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6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9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2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0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9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3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B5E4F4B-7061-4311-AFDA-58264CE7148B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398681F-F7E7-4E22-AD15-F033FCCCD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1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1DE0-D198-46F6-A169-71774EFA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  <a:ea typeface="Yu Gothic UI Light" panose="020B0300000000000000" pitchFamily="34" charset="-128"/>
              </a:rPr>
              <a:t>Hotel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74DB-0061-45DB-982E-29246ADE1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Presented by Torrey Capobianco</a:t>
            </a:r>
          </a:p>
        </p:txBody>
      </p:sp>
    </p:spTree>
    <p:extLst>
      <p:ext uri="{BB962C8B-B14F-4D97-AF65-F5344CB8AC3E}">
        <p14:creationId xmlns:p14="http://schemas.microsoft.com/office/powerpoint/2010/main" val="3684553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37106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609600"/>
            <a:ext cx="9875520" cy="13563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Term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16C52-819B-48D4-BFDC-BDB8E74D3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55" y="1965960"/>
            <a:ext cx="4049815" cy="4254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39361-EFF6-4745-8CA0-B442D3A9D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7" y="1025136"/>
            <a:ext cx="5744307" cy="545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0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62427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Text-Link Analysis: Positive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A18AF-2B2B-4E16-9AD0-D958E95B0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6" y="1688060"/>
            <a:ext cx="7747030" cy="4888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6286B1-26FD-44A1-9EB0-A22591527D67}"/>
              </a:ext>
            </a:extLst>
          </p:cNvPr>
          <p:cNvSpPr txBox="1"/>
          <p:nvPr/>
        </p:nvSpPr>
        <p:spPr>
          <a:xfrm>
            <a:off x="7501715" y="1909873"/>
            <a:ext cx="53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inion Pro Med" panose="02040503050201020203" pitchFamily="18" charset="0"/>
              </a:rPr>
              <a:t>1797</a:t>
            </a:r>
            <a:endParaRPr lang="en-US" sz="1400" dirty="0">
              <a:solidFill>
                <a:schemeClr val="bg1"/>
              </a:solidFill>
              <a:latin typeface="Minion Pro Med" panose="02040503050201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B470C-7327-4A07-B1FD-5F1301285409}"/>
              </a:ext>
            </a:extLst>
          </p:cNvPr>
          <p:cNvSpPr txBox="1"/>
          <p:nvPr/>
        </p:nvSpPr>
        <p:spPr>
          <a:xfrm>
            <a:off x="6197342" y="2090083"/>
            <a:ext cx="53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inion Pro Med" panose="02040503050201020203" pitchFamily="18" charset="0"/>
              </a:rPr>
              <a:t>1419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FCD58-B9E5-4EB1-B0ED-B88775E619B3}"/>
              </a:ext>
            </a:extLst>
          </p:cNvPr>
          <p:cNvSpPr txBox="1"/>
          <p:nvPr/>
        </p:nvSpPr>
        <p:spPr>
          <a:xfrm>
            <a:off x="5751884" y="2243658"/>
            <a:ext cx="53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inion Pro Med" panose="02040503050201020203" pitchFamily="18" charset="0"/>
              </a:rPr>
              <a:t>1298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44175-7454-46D3-987D-4E1EB1CE0A29}"/>
              </a:ext>
            </a:extLst>
          </p:cNvPr>
          <p:cNvSpPr txBox="1"/>
          <p:nvPr/>
        </p:nvSpPr>
        <p:spPr>
          <a:xfrm>
            <a:off x="4326332" y="2412623"/>
            <a:ext cx="477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inion Pro Med" panose="02040503050201020203" pitchFamily="18" charset="0"/>
              </a:rPr>
              <a:t>851</a:t>
            </a:r>
          </a:p>
        </p:txBody>
      </p:sp>
      <p:graphicFrame>
        <p:nvGraphicFramePr>
          <p:cNvPr id="12" name="Table 17">
            <a:extLst>
              <a:ext uri="{FF2B5EF4-FFF2-40B4-BE49-F238E27FC236}">
                <a16:creationId xmlns:a16="http://schemas.microsoft.com/office/drawing/2014/main" id="{B470BF72-1D85-4E1E-8ED7-EA4ABAB9D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290006"/>
              </p:ext>
            </p:extLst>
          </p:nvPr>
        </p:nvGraphicFramePr>
        <p:xfrm>
          <a:off x="8444401" y="1118131"/>
          <a:ext cx="1511929" cy="303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929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Nice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40932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Breakfast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1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Pool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85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Touch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47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057408"/>
                  </a:ext>
                </a:extLst>
              </a:tr>
            </a:tbl>
          </a:graphicData>
        </a:graphic>
      </p:graphicFrame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D41BD417-D22D-47EB-BEA8-DC4016CAF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21028"/>
              </p:ext>
            </p:extLst>
          </p:nvPr>
        </p:nvGraphicFramePr>
        <p:xfrm>
          <a:off x="10100966" y="1118131"/>
          <a:ext cx="1705985" cy="2659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985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Room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40932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Clean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Comfortable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Spacious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1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01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859986"/>
                  </a:ext>
                </a:extLst>
              </a:tr>
            </a:tbl>
          </a:graphicData>
        </a:graphic>
      </p:graphicFrame>
      <p:graphicFrame>
        <p:nvGraphicFramePr>
          <p:cNvPr id="14" name="Table 17">
            <a:extLst>
              <a:ext uri="{FF2B5EF4-FFF2-40B4-BE49-F238E27FC236}">
                <a16:creationId xmlns:a16="http://schemas.microsoft.com/office/drawing/2014/main" id="{1C7F4F57-EEB2-4363-BD49-CC0542B48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08213"/>
              </p:ext>
            </p:extLst>
          </p:nvPr>
        </p:nvGraphicFramePr>
        <p:xfrm>
          <a:off x="8870048" y="5304474"/>
          <a:ext cx="2521775" cy="80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775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Need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40932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Comfortable Bed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D59B613-8676-4151-AB99-8DD83D8F1592}"/>
              </a:ext>
            </a:extLst>
          </p:cNvPr>
          <p:cNvSpPr txBox="1"/>
          <p:nvPr/>
        </p:nvSpPr>
        <p:spPr>
          <a:xfrm>
            <a:off x="8870048" y="4842809"/>
            <a:ext cx="252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671"/>
                </a:solidFill>
                <a:latin typeface="Minion Pro Med" panose="02040503050201020203" pitchFamily="18" charset="0"/>
              </a:rPr>
              <a:t>TriGram Feelings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00ECD6-A944-4770-AA5B-E034FEA3B301}"/>
              </a:ext>
            </a:extLst>
          </p:cNvPr>
          <p:cNvSpPr txBox="1"/>
          <p:nvPr/>
        </p:nvSpPr>
        <p:spPr>
          <a:xfrm>
            <a:off x="8775194" y="609600"/>
            <a:ext cx="252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671"/>
                </a:solidFill>
                <a:latin typeface="Minion Pro Med" panose="02040503050201020203" pitchFamily="18" charset="0"/>
              </a:rPr>
              <a:t>BiGram Feelings</a:t>
            </a:r>
          </a:p>
        </p:txBody>
      </p:sp>
    </p:spTree>
    <p:extLst>
      <p:ext uri="{BB962C8B-B14F-4D97-AF65-F5344CB8AC3E}">
        <p14:creationId xmlns:p14="http://schemas.microsoft.com/office/powerpoint/2010/main" val="321892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64274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Text-Link Analysis: Negative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A18AF-2B2B-4E16-9AD0-D958E95B0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706" y="1695442"/>
            <a:ext cx="7747030" cy="4873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67985A-6EC5-402B-8C0D-0906BAF6106A}"/>
              </a:ext>
            </a:extLst>
          </p:cNvPr>
          <p:cNvSpPr txBox="1"/>
          <p:nvPr/>
        </p:nvSpPr>
        <p:spPr>
          <a:xfrm>
            <a:off x="7565013" y="1915234"/>
            <a:ext cx="53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inion Pro Med" panose="02040503050201020203" pitchFamily="18" charset="0"/>
              </a:rPr>
              <a:t>426</a:t>
            </a:r>
            <a:endParaRPr lang="en-US" sz="1400" dirty="0">
              <a:solidFill>
                <a:schemeClr val="bg1"/>
              </a:solidFill>
              <a:latin typeface="Minion Pro Med" panose="020405030502010202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BF19F-069E-4B9B-AF9C-C9122D4CA058}"/>
              </a:ext>
            </a:extLst>
          </p:cNvPr>
          <p:cNvSpPr txBox="1"/>
          <p:nvPr/>
        </p:nvSpPr>
        <p:spPr>
          <a:xfrm>
            <a:off x="3447294" y="2091314"/>
            <a:ext cx="53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inion Pro Med" panose="02040503050201020203" pitchFamily="18" charset="0"/>
              </a:rPr>
              <a:t>143</a:t>
            </a:r>
            <a:endParaRPr lang="en-US" sz="1400" dirty="0">
              <a:solidFill>
                <a:schemeClr val="bg1"/>
              </a:solidFill>
              <a:latin typeface="Minion Pro Med" panose="02040503050201020203" pitchFamily="18" charset="0"/>
            </a:endParaRPr>
          </a:p>
        </p:txBody>
      </p:sp>
      <p:graphicFrame>
        <p:nvGraphicFramePr>
          <p:cNvPr id="15" name="Table 17">
            <a:extLst>
              <a:ext uri="{FF2B5EF4-FFF2-40B4-BE49-F238E27FC236}">
                <a16:creationId xmlns:a16="http://schemas.microsoft.com/office/drawing/2014/main" id="{8E8C46C7-1CA0-4791-8F05-3E1A779BC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35087"/>
              </p:ext>
            </p:extLst>
          </p:nvPr>
        </p:nvGraphicFramePr>
        <p:xfrm>
          <a:off x="8658751" y="847180"/>
          <a:ext cx="1399519" cy="1319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19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18740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One</a:t>
                      </a:r>
                      <a:r>
                        <a:rPr lang="en-US" sz="20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3133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Towel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28390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Pillow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28124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</a:tbl>
          </a:graphicData>
        </a:graphic>
      </p:graphicFrame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F63E2492-B394-41E4-B8D0-6F68345D2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688447"/>
              </p:ext>
            </p:extLst>
          </p:nvPr>
        </p:nvGraphicFramePr>
        <p:xfrm>
          <a:off x="10179297" y="847180"/>
          <a:ext cx="1399518" cy="133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18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39024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Room</a:t>
                      </a:r>
                      <a:r>
                        <a:rPr lang="en-US" sz="20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3261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Smell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30018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Dirty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30018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Filthy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</a:tbl>
          </a:graphicData>
        </a:graphic>
      </p:graphicFrame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FFD8F01-7D8E-49EB-9361-E69709AC3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212687"/>
              </p:ext>
            </p:extLst>
          </p:nvPr>
        </p:nvGraphicFramePr>
        <p:xfrm>
          <a:off x="8663773" y="4549096"/>
          <a:ext cx="293690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903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34118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Go</a:t>
                      </a:r>
                      <a:r>
                        <a:rPr lang="en-US" sz="20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28277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Front Desk/Back Desk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28277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Anywhere/Somewhere 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42286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A6797EC-A05E-48F8-A303-4233CBDAAE04}"/>
              </a:ext>
            </a:extLst>
          </p:cNvPr>
          <p:cNvSpPr txBox="1"/>
          <p:nvPr/>
        </p:nvSpPr>
        <p:spPr>
          <a:xfrm>
            <a:off x="8840076" y="4069025"/>
            <a:ext cx="252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671"/>
                </a:solidFill>
                <a:latin typeface="Minion Pro Med" panose="02040503050201020203" pitchFamily="18" charset="0"/>
              </a:rPr>
              <a:t>TriGram Feelings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BE4D3-2639-492D-AB15-0D7384E1FF29}"/>
              </a:ext>
            </a:extLst>
          </p:cNvPr>
          <p:cNvSpPr txBox="1"/>
          <p:nvPr/>
        </p:nvSpPr>
        <p:spPr>
          <a:xfrm>
            <a:off x="8840077" y="357480"/>
            <a:ext cx="252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671"/>
                </a:solidFill>
                <a:latin typeface="Minion Pro Med" panose="02040503050201020203" pitchFamily="18" charset="0"/>
              </a:rPr>
              <a:t>BiGram Feelings</a:t>
            </a:r>
          </a:p>
        </p:txBody>
      </p:sp>
      <p:graphicFrame>
        <p:nvGraphicFramePr>
          <p:cNvPr id="20" name="Table 17">
            <a:extLst>
              <a:ext uri="{FF2B5EF4-FFF2-40B4-BE49-F238E27FC236}">
                <a16:creationId xmlns:a16="http://schemas.microsoft.com/office/drawing/2014/main" id="{2C594546-42D6-4823-BBB3-74636BACD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968397"/>
              </p:ext>
            </p:extLst>
          </p:nvPr>
        </p:nvGraphicFramePr>
        <p:xfrm>
          <a:off x="8658752" y="2415360"/>
          <a:ext cx="2946946" cy="1313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473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  <a:gridCol w="1473473">
                  <a:extLst>
                    <a:ext uri="{9D8B030D-6E8A-4147-A177-3AD203B41FA5}">
                      <a16:colId xmlns:a16="http://schemas.microsoft.com/office/drawing/2014/main" val="3637542410"/>
                    </a:ext>
                  </a:extLst>
                </a:gridCol>
              </a:tblGrid>
              <a:tr h="35896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Bad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30767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Wifi</a:t>
                      </a:r>
                      <a:endParaRPr lang="en-US" sz="14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27874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</a:tbl>
          </a:graphicData>
        </a:graphic>
      </p:graphicFrame>
      <p:graphicFrame>
        <p:nvGraphicFramePr>
          <p:cNvPr id="21" name="Table 17">
            <a:extLst>
              <a:ext uri="{FF2B5EF4-FFF2-40B4-BE49-F238E27FC236}">
                <a16:creationId xmlns:a16="http://schemas.microsoft.com/office/drawing/2014/main" id="{BB783D1C-13B7-4594-93F7-694DC103D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190525"/>
              </p:ext>
            </p:extLst>
          </p:nvPr>
        </p:nvGraphicFramePr>
        <p:xfrm>
          <a:off x="8663773" y="5794173"/>
          <a:ext cx="2936903" cy="741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903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3611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Room</a:t>
                      </a:r>
                      <a:r>
                        <a:rPr lang="en-US" sz="20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34522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Check, Disappoint, 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075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07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160343" y="817737"/>
            <a:ext cx="53569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525" y="224614"/>
            <a:ext cx="9875520" cy="8063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333671"/>
                </a:solidFill>
                <a:latin typeface="Minion Pro Med" panose="02040503050201020203" pitchFamily="18" charset="0"/>
              </a:rPr>
              <a:t>Network Graph All Reviews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A7750-8DEA-49A0-BEC5-3829598C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956" y="968192"/>
            <a:ext cx="9944840" cy="55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3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66923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431BF03-3C22-4F9B-A194-459ACFB7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64711"/>
              </p:ext>
            </p:extLst>
          </p:nvPr>
        </p:nvGraphicFramePr>
        <p:xfrm>
          <a:off x="2286695" y="3345767"/>
          <a:ext cx="2907792" cy="167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633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  <a:gridCol w="1742159">
                  <a:extLst>
                    <a:ext uri="{9D8B030D-6E8A-4147-A177-3AD203B41FA5}">
                      <a16:colId xmlns:a16="http://schemas.microsoft.com/office/drawing/2014/main" val="2767298113"/>
                    </a:ext>
                  </a:extLst>
                </a:gridCol>
              </a:tblGrid>
              <a:tr h="37930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</a:rPr>
                        <a:t>TD-IDF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Aircon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457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Mosquito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0.398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393950"/>
                  </a:ext>
                </a:extLst>
              </a:tr>
              <a:tr h="45725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Sea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169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Inverse Document Frequency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15160-851F-4376-A26C-F95C76E73CE2}"/>
              </a:ext>
            </a:extLst>
          </p:cNvPr>
          <p:cNvSpPr txBox="1"/>
          <p:nvPr/>
        </p:nvSpPr>
        <p:spPr>
          <a:xfrm>
            <a:off x="1258955" y="1918273"/>
            <a:ext cx="1044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Term Frequency – Inverse Document Frequency (TD-IDF):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often a word appears in a single review in relation to how many times that word is in other reviews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Table 17">
            <a:extLst>
              <a:ext uri="{FF2B5EF4-FFF2-40B4-BE49-F238E27FC236}">
                <a16:creationId xmlns:a16="http://schemas.microsoft.com/office/drawing/2014/main" id="{BADD5D7B-4D6C-44B5-ABDC-DE75AF759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20975"/>
              </p:ext>
            </p:extLst>
          </p:nvPr>
        </p:nvGraphicFramePr>
        <p:xfrm>
          <a:off x="6803495" y="3345767"/>
          <a:ext cx="2908802" cy="167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54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  <a:gridCol w="1719348">
                  <a:extLst>
                    <a:ext uri="{9D8B030D-6E8A-4147-A177-3AD203B41FA5}">
                      <a16:colId xmlns:a16="http://schemas.microsoft.com/office/drawing/2014/main" val="2767298113"/>
                    </a:ext>
                  </a:extLst>
                </a:gridCol>
              </a:tblGrid>
              <a:tr h="37930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</a:rPr>
                        <a:t>TD-IDF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Centipede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45725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Fly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0.175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393950"/>
                  </a:ext>
                </a:extLst>
              </a:tr>
              <a:tr h="45725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Skylight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169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403337-C13E-40DE-B2ED-DCAAE1147E97}"/>
              </a:ext>
            </a:extLst>
          </p:cNvPr>
          <p:cNvSpPr txBox="1"/>
          <p:nvPr/>
        </p:nvSpPr>
        <p:spPr>
          <a:xfrm>
            <a:off x="2479703" y="2903073"/>
            <a:ext cx="252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671"/>
                </a:solidFill>
                <a:latin typeface="Minion Pro Med" panose="02040503050201020203" pitchFamily="18" charset="0"/>
              </a:rPr>
              <a:t>Positive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B4F1D-5A46-46D6-B800-746FA4238F4B}"/>
              </a:ext>
            </a:extLst>
          </p:cNvPr>
          <p:cNvSpPr txBox="1"/>
          <p:nvPr/>
        </p:nvSpPr>
        <p:spPr>
          <a:xfrm>
            <a:off x="6997008" y="2900238"/>
            <a:ext cx="252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671"/>
                </a:solidFill>
                <a:latin typeface="Minion Pro Med" panose="02040503050201020203" pitchFamily="18" charset="0"/>
              </a:rPr>
              <a:t>Negative</a:t>
            </a:r>
          </a:p>
        </p:txBody>
      </p:sp>
      <p:pic>
        <p:nvPicPr>
          <p:cNvPr id="5" name="Graphic 4" descr="Caterpillar">
            <a:extLst>
              <a:ext uri="{FF2B5EF4-FFF2-40B4-BE49-F238E27FC236}">
                <a16:creationId xmlns:a16="http://schemas.microsoft.com/office/drawing/2014/main" id="{480122CA-6392-4322-813C-66F5E8D2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1583" y="4450921"/>
            <a:ext cx="914400" cy="914400"/>
          </a:xfrm>
          <a:prstGeom prst="rect">
            <a:avLst/>
          </a:prstGeom>
        </p:spPr>
      </p:pic>
      <p:pic>
        <p:nvPicPr>
          <p:cNvPr id="12" name="Graphic 11" descr="Lighthouse scene">
            <a:extLst>
              <a:ext uri="{FF2B5EF4-FFF2-40B4-BE49-F238E27FC236}">
                <a16:creationId xmlns:a16="http://schemas.microsoft.com/office/drawing/2014/main" id="{2404CEE0-8639-4AC0-B3D3-D2EB450F5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4106" y="43997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8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17492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431BF03-3C22-4F9B-A194-459ACFB7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81517"/>
              </p:ext>
            </p:extLst>
          </p:nvPr>
        </p:nvGraphicFramePr>
        <p:xfrm>
          <a:off x="1331382" y="1965960"/>
          <a:ext cx="10018646" cy="4120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646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60656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</a:rPr>
                        <a:t>Text mining hotel reviews can offer high perspective to understand the hotel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46038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What guests write about often is the first impression a new guest receives of the hotel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183121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Themes and topics can be gathered through text mining of these thoughts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Rooms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Cleanliness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Staff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Amenities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122262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Hotels Managers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Marketing – use most popular themes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Evaluate amenities – upgrade or change offerings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Training &amp; Staffing – praise or adjust training programs and staffing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Closing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9697E2EF-0650-4161-88B3-E6EF272D5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9730" y="4384967"/>
            <a:ext cx="1595562" cy="15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2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1DE0-D198-46F6-A169-71774EFA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  <a:ea typeface="Yu Gothic UI Light" panose="020B0300000000000000" pitchFamily="34" charset="-128"/>
              </a:rPr>
              <a:t>Thank you!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64F5707E-3C75-44DB-AC8A-E853E55CCB90}"/>
              </a:ext>
            </a:extLst>
          </p:cNvPr>
          <p:cNvSpPr/>
          <p:nvPr/>
        </p:nvSpPr>
        <p:spPr>
          <a:xfrm>
            <a:off x="5105584" y="4037257"/>
            <a:ext cx="480572" cy="413146"/>
          </a:xfrm>
          <a:prstGeom prst="star5">
            <a:avLst/>
          </a:prstGeom>
          <a:solidFill>
            <a:srgbClr val="AAB0DE"/>
          </a:solidFill>
          <a:ln>
            <a:solidFill>
              <a:srgbClr val="3336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BAEC7C87-8D5A-4EAA-A59E-14504BA9FA17}"/>
              </a:ext>
            </a:extLst>
          </p:cNvPr>
          <p:cNvSpPr/>
          <p:nvPr/>
        </p:nvSpPr>
        <p:spPr>
          <a:xfrm>
            <a:off x="7355975" y="4037257"/>
            <a:ext cx="480572" cy="413146"/>
          </a:xfrm>
          <a:prstGeom prst="star5">
            <a:avLst/>
          </a:prstGeom>
          <a:solidFill>
            <a:srgbClr val="AAB0DE"/>
          </a:solidFill>
          <a:ln>
            <a:solidFill>
              <a:srgbClr val="3336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30A71B2C-B880-4A04-AEAA-6D068D13B32B}"/>
              </a:ext>
            </a:extLst>
          </p:cNvPr>
          <p:cNvSpPr/>
          <p:nvPr/>
        </p:nvSpPr>
        <p:spPr>
          <a:xfrm>
            <a:off x="4355453" y="4037257"/>
            <a:ext cx="480572" cy="413146"/>
          </a:xfrm>
          <a:prstGeom prst="star5">
            <a:avLst/>
          </a:prstGeom>
          <a:solidFill>
            <a:srgbClr val="AAB0DE"/>
          </a:solidFill>
          <a:ln>
            <a:solidFill>
              <a:srgbClr val="3336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BAA7B40-614D-4A72-AB29-97801701015E}"/>
              </a:ext>
            </a:extLst>
          </p:cNvPr>
          <p:cNvSpPr/>
          <p:nvPr/>
        </p:nvSpPr>
        <p:spPr>
          <a:xfrm>
            <a:off x="5855714" y="4037257"/>
            <a:ext cx="480572" cy="413146"/>
          </a:xfrm>
          <a:prstGeom prst="star5">
            <a:avLst/>
          </a:prstGeom>
          <a:solidFill>
            <a:srgbClr val="AAB0DE"/>
          </a:solidFill>
          <a:ln>
            <a:solidFill>
              <a:srgbClr val="3336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E7E6DCC-9E9D-4429-BC55-3A00660ABBE7}"/>
              </a:ext>
            </a:extLst>
          </p:cNvPr>
          <p:cNvSpPr/>
          <p:nvPr/>
        </p:nvSpPr>
        <p:spPr>
          <a:xfrm>
            <a:off x="6605844" y="4037257"/>
            <a:ext cx="480572" cy="413146"/>
          </a:xfrm>
          <a:prstGeom prst="star5">
            <a:avLst/>
          </a:prstGeom>
          <a:solidFill>
            <a:srgbClr val="AAB0DE"/>
          </a:solidFill>
          <a:ln>
            <a:solidFill>
              <a:srgbClr val="3336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3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4953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Online Hotel Reviews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431BF03-3C22-4F9B-A194-459ACFB7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802075"/>
              </p:ext>
            </p:extLst>
          </p:nvPr>
        </p:nvGraphicFramePr>
        <p:xfrm>
          <a:off x="1258955" y="2200082"/>
          <a:ext cx="448917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9174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</a:rPr>
                        <a:t>Guests</a:t>
                      </a:r>
                      <a:endParaRPr lang="en-US" dirty="0">
                        <a:solidFill>
                          <a:srgbClr val="33367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5618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Most private travel is booked online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Guests leave reviews to inform other guests and to provide feedback to hotel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93% of customers base booking decision from reviews they read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</a:tbl>
          </a:graphicData>
        </a:graphic>
      </p:graphicFrame>
      <p:graphicFrame>
        <p:nvGraphicFramePr>
          <p:cNvPr id="22" name="Table 17">
            <a:extLst>
              <a:ext uri="{FF2B5EF4-FFF2-40B4-BE49-F238E27FC236}">
                <a16:creationId xmlns:a16="http://schemas.microsoft.com/office/drawing/2014/main" id="{173A8162-2C4C-48CA-A1A9-01A8DEA46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57235"/>
              </p:ext>
            </p:extLst>
          </p:nvPr>
        </p:nvGraphicFramePr>
        <p:xfrm>
          <a:off x="6211955" y="2200082"/>
          <a:ext cx="4489174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9174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</a:rPr>
                        <a:t>Hotel</a:t>
                      </a:r>
                      <a:endParaRPr lang="en-US" dirty="0">
                        <a:solidFill>
                          <a:srgbClr val="33367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56181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Hotel managers look to online reviews to see perceptions of their hotels &amp; the industry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Star ratings do not provide enough information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Reading through numerous reviews would not be efficient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</a:tbl>
          </a:graphicData>
        </a:graphic>
      </p:graphicFrame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166A7971-7263-4D2E-948A-D3F75E87669C}"/>
              </a:ext>
            </a:extLst>
          </p:cNvPr>
          <p:cNvSpPr/>
          <p:nvPr/>
        </p:nvSpPr>
        <p:spPr>
          <a:xfrm>
            <a:off x="4752288" y="5707031"/>
            <a:ext cx="480572" cy="41314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74F8108B-1A5A-4F27-9CED-E4398FDFDD86}"/>
              </a:ext>
            </a:extLst>
          </p:cNvPr>
          <p:cNvSpPr/>
          <p:nvPr/>
        </p:nvSpPr>
        <p:spPr>
          <a:xfrm>
            <a:off x="7002679" y="5707031"/>
            <a:ext cx="480572" cy="413146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B1ECA307-BC72-4599-A787-7A5FC6E60276}"/>
              </a:ext>
            </a:extLst>
          </p:cNvPr>
          <p:cNvSpPr/>
          <p:nvPr/>
        </p:nvSpPr>
        <p:spPr>
          <a:xfrm>
            <a:off x="4002157" y="5707031"/>
            <a:ext cx="480572" cy="41314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BEAF4671-05AB-4E76-8CE5-2633736C8A10}"/>
              </a:ext>
            </a:extLst>
          </p:cNvPr>
          <p:cNvSpPr/>
          <p:nvPr/>
        </p:nvSpPr>
        <p:spPr>
          <a:xfrm>
            <a:off x="5502418" y="5707031"/>
            <a:ext cx="480572" cy="41314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39C397DD-D3D7-4D78-8FD7-33277C85717C}"/>
              </a:ext>
            </a:extLst>
          </p:cNvPr>
          <p:cNvSpPr/>
          <p:nvPr/>
        </p:nvSpPr>
        <p:spPr>
          <a:xfrm>
            <a:off x="6252548" y="5707031"/>
            <a:ext cx="480572" cy="413146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Problem Statement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4359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431BF03-3C22-4F9B-A194-459ACFB7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16473"/>
              </p:ext>
            </p:extLst>
          </p:nvPr>
        </p:nvGraphicFramePr>
        <p:xfrm>
          <a:off x="1258955" y="1974482"/>
          <a:ext cx="10018646" cy="239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8646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55718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dirty="0">
                          <a:solidFill>
                            <a:srgbClr val="333671"/>
                          </a:solidFill>
                        </a:rPr>
                        <a:t>Reviews are looked at for a variety of hotels from across the United 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56181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Are there common themes that guests associate with a positive experience and a negative experience?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Are there words that associate together more than others?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Do guests tend to leave more positive reviews than negative? Do they say more with one vs. the other?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9BA246-9643-4E73-9E1A-0D2151A611F4}"/>
              </a:ext>
            </a:extLst>
          </p:cNvPr>
          <p:cNvSpPr txBox="1"/>
          <p:nvPr/>
        </p:nvSpPr>
        <p:spPr>
          <a:xfrm>
            <a:off x="1258954" y="4740295"/>
            <a:ext cx="71253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3671"/>
                </a:solidFill>
                <a:latin typeface="Minion Pro Med" panose="02040503050201020203" pitchFamily="18" charset="0"/>
              </a:rPr>
              <a:t>A text mining approach is presented to answer these questions.</a:t>
            </a:r>
          </a:p>
          <a:p>
            <a:endParaRPr lang="en-US" dirty="0">
              <a:solidFill>
                <a:srgbClr val="333671"/>
              </a:solidFill>
              <a:latin typeface="Minion Pro Med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By looking at these reviews, hotel managers can gain a sense of what guests look for in choosing a hotel.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Managers can use this information for marketing, planning, and internal training.</a:t>
            </a:r>
          </a:p>
        </p:txBody>
      </p:sp>
      <p:pic>
        <p:nvPicPr>
          <p:cNvPr id="16" name="Graphic 15" descr="Customer review">
            <a:extLst>
              <a:ext uri="{FF2B5EF4-FFF2-40B4-BE49-F238E27FC236}">
                <a16:creationId xmlns:a16="http://schemas.microsoft.com/office/drawing/2014/main" id="{11F49A95-8FAB-455E-80ED-5EC4F1A0B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430" y="4607769"/>
            <a:ext cx="1595562" cy="159556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E7B3B5-D5A3-41FC-BFAE-0705EBDC829B}"/>
              </a:ext>
            </a:extLst>
          </p:cNvPr>
          <p:cNvCxnSpPr>
            <a:cxnSpLocks/>
          </p:cNvCxnSpPr>
          <p:nvPr/>
        </p:nvCxnSpPr>
        <p:spPr>
          <a:xfrm>
            <a:off x="1224905" y="5156413"/>
            <a:ext cx="71594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960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The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2093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431BF03-3C22-4F9B-A194-459ACFB7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11337"/>
              </p:ext>
            </p:extLst>
          </p:nvPr>
        </p:nvGraphicFramePr>
        <p:xfrm>
          <a:off x="1258954" y="2200082"/>
          <a:ext cx="4663544" cy="307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3544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454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333671"/>
                          </a:solidFill>
                        </a:rPr>
                        <a:t>Datafiniti’s Business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4362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1,000 different hotels in the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4362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Hotel location and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4362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Date of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  <a:tr h="4362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Guest location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25147"/>
                  </a:ext>
                </a:extLst>
              </a:tr>
              <a:tr h="4362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Numeric review 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9199"/>
                  </a:ext>
                </a:extLst>
              </a:tr>
              <a:tr h="4362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Text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829909"/>
                  </a:ext>
                </a:extLst>
              </a:tr>
            </a:tbl>
          </a:graphicData>
        </a:graphic>
      </p:graphicFrame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724ACBE3-BEF9-44CC-853C-16BC715FA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912892"/>
              </p:ext>
            </p:extLst>
          </p:nvPr>
        </p:nvGraphicFramePr>
        <p:xfrm>
          <a:off x="6325730" y="2200082"/>
          <a:ext cx="4663544" cy="172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3544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418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333671"/>
                          </a:solidFill>
                        </a:rPr>
                        <a:t>Data Cleaning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4362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Removed duplicated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4362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Only reviews in English were accepted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4362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  <a:ea typeface="+mn-ea"/>
                          <a:cs typeface="+mn-cs"/>
                        </a:rPr>
                        <a:t>Reviews with rating &gt; 5 dropped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</a:tbl>
          </a:graphicData>
        </a:graphic>
      </p:graphicFrame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590DE52E-7BD7-46C3-B27B-6DE547CE9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221467"/>
              </p:ext>
            </p:extLst>
          </p:nvPr>
        </p:nvGraphicFramePr>
        <p:xfrm>
          <a:off x="6664465" y="4403223"/>
          <a:ext cx="3986074" cy="16131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36853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  <a:gridCol w="1849221">
                  <a:extLst>
                    <a:ext uri="{9D8B030D-6E8A-4147-A177-3AD203B41FA5}">
                      <a16:colId xmlns:a16="http://schemas.microsoft.com/office/drawing/2014/main" val="2723102913"/>
                    </a:ext>
                  </a:extLst>
                </a:gridCol>
              </a:tblGrid>
              <a:tr h="3002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415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1 –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415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3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Neutral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415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4 – 5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Positive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411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EDA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1138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431BF03-3C22-4F9B-A194-459ACFB7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96349"/>
              </p:ext>
            </p:extLst>
          </p:nvPr>
        </p:nvGraphicFramePr>
        <p:xfrm>
          <a:off x="1258955" y="2138679"/>
          <a:ext cx="2410265" cy="3386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0265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5303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333671"/>
                          </a:solidFill>
                        </a:rPr>
                        <a:t>Hotels with most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915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The Alexandrian, Autograph Collection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915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Howard Johnson Inn - Newburgh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915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Americas Best Value Inn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CA6F35C-CAA5-491C-A7C7-A16EACEDD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86" y="822966"/>
            <a:ext cx="7922641" cy="54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3BA146-32DB-4C48-8C6C-1665149228CE}"/>
              </a:ext>
            </a:extLst>
          </p:cNvPr>
          <p:cNvSpPr/>
          <p:nvPr/>
        </p:nvSpPr>
        <p:spPr>
          <a:xfrm>
            <a:off x="5246703" y="1260629"/>
            <a:ext cx="6356411" cy="4890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EDA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11113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2AB5ABB-CF10-49C2-BB0C-08EFC7429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07" y="1338013"/>
            <a:ext cx="6159524" cy="4705579"/>
          </a:xfrm>
          <a:prstGeom prst="rect">
            <a:avLst/>
          </a:prstGeom>
        </p:spPr>
      </p:pic>
      <p:graphicFrame>
        <p:nvGraphicFramePr>
          <p:cNvPr id="14" name="Table 17">
            <a:extLst>
              <a:ext uri="{FF2B5EF4-FFF2-40B4-BE49-F238E27FC236}">
                <a16:creationId xmlns:a16="http://schemas.microsoft.com/office/drawing/2014/main" id="{6FA9A6F3-FA1D-4A8F-9538-C1F3E698B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519998"/>
              </p:ext>
            </p:extLst>
          </p:nvPr>
        </p:nvGraphicFramePr>
        <p:xfrm>
          <a:off x="815072" y="2478157"/>
          <a:ext cx="3659274" cy="29186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758">
                  <a:extLst>
                    <a:ext uri="{9D8B030D-6E8A-4147-A177-3AD203B41FA5}">
                      <a16:colId xmlns:a16="http://schemas.microsoft.com/office/drawing/2014/main" val="982181945"/>
                    </a:ext>
                  </a:extLst>
                </a:gridCol>
                <a:gridCol w="1219758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  <a:gridCol w="1219758">
                  <a:extLst>
                    <a:ext uri="{9D8B030D-6E8A-4147-A177-3AD203B41FA5}">
                      <a16:colId xmlns:a16="http://schemas.microsoft.com/office/drawing/2014/main" val="331228641"/>
                    </a:ext>
                  </a:extLst>
                </a:gridCol>
              </a:tblGrid>
              <a:tr h="65557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33367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671"/>
                          </a:solidFill>
                        </a:rPr>
                        <a:t>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671"/>
                          </a:solidFill>
                        </a:rPr>
                        <a:t>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11315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Word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43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64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words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11315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Character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239 characters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339 characters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</a:tbl>
          </a:graphicData>
        </a:graphic>
      </p:graphicFrame>
      <p:pic>
        <p:nvPicPr>
          <p:cNvPr id="21" name="Graphic 20" descr="Chat">
            <a:extLst>
              <a:ext uri="{FF2B5EF4-FFF2-40B4-BE49-F238E27FC236}">
                <a16:creationId xmlns:a16="http://schemas.microsoft.com/office/drawing/2014/main" id="{012B1944-9409-4D18-8595-ECCB00A1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17" y="21029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0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44659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Text Pre-Processing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431BF03-3C22-4F9B-A194-459ACFB7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30677"/>
              </p:ext>
            </p:extLst>
          </p:nvPr>
        </p:nvGraphicFramePr>
        <p:xfrm>
          <a:off x="1258952" y="2200081"/>
          <a:ext cx="9050460" cy="3525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3942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  <a:gridCol w="4186518">
                  <a:extLst>
                    <a:ext uri="{9D8B030D-6E8A-4147-A177-3AD203B41FA5}">
                      <a16:colId xmlns:a16="http://schemas.microsoft.com/office/drawing/2014/main" val="2235960865"/>
                    </a:ext>
                  </a:extLst>
                </a:gridCol>
              </a:tblGrid>
              <a:tr h="36253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333671"/>
                          </a:solidFill>
                        </a:rPr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33367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526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</a:rPr>
                        <a:t>Lower case</a:t>
                      </a:r>
                      <a:endParaRPr lang="en-US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</a:rPr>
                        <a:t>The hotel </a:t>
                      </a:r>
                      <a:r>
                        <a:rPr lang="en-US" dirty="0">
                          <a:solidFill>
                            <a:srgbClr val="333671"/>
                          </a:solidFill>
                          <a:sym typeface="Wingdings" panose="05000000000000000000" pitchFamily="2" charset="2"/>
                        </a:rPr>
                        <a:t> the hotel</a:t>
                      </a:r>
                      <a:endParaRPr lang="en-US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526541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333671"/>
                          </a:solidFill>
                        </a:rPr>
                        <a:t>Remove punctuations, numbers, white space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333671"/>
                          </a:solidFill>
                        </a:rPr>
                        <a:t># ? - * &amp; $ % 1234567890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526541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333671"/>
                          </a:solidFill>
                        </a:rPr>
                        <a:t>Remove emoticons, emoji’s, URL links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333671"/>
                          </a:solidFill>
                        </a:rPr>
                        <a:t>:-)      </a:t>
                      </a:r>
                      <a:r>
                        <a:rPr lang="en-US" sz="1800" kern="1200" dirty="0">
                          <a:solidFill>
                            <a:srgbClr val="333671"/>
                          </a:solidFill>
                          <a:sym typeface="Wingdings" panose="05000000000000000000" pitchFamily="2" charset="2"/>
                        </a:rPr>
                        <a:t>      html://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  <a:tr h="526541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333671"/>
                          </a:solidFill>
                        </a:rPr>
                        <a:t>Spell check words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rgbClr val="333671"/>
                          </a:solidFill>
                        </a:rPr>
                        <a:t>restaurnt</a:t>
                      </a:r>
                      <a:r>
                        <a:rPr lang="en-US" sz="1800" kern="1200" dirty="0">
                          <a:solidFill>
                            <a:srgbClr val="333671"/>
                          </a:solidFill>
                        </a:rPr>
                        <a:t> </a:t>
                      </a:r>
                      <a:r>
                        <a:rPr lang="en-US" sz="1800" kern="1200" dirty="0">
                          <a:solidFill>
                            <a:srgbClr val="333671"/>
                          </a:solidFill>
                          <a:sym typeface="Wingdings" panose="05000000000000000000" pitchFamily="2" charset="2"/>
                        </a:rPr>
                        <a:t> restaurant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05259"/>
                  </a:ext>
                </a:extLst>
              </a:tr>
              <a:tr h="526541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333671"/>
                          </a:solidFill>
                        </a:rPr>
                        <a:t>Normalization - Lemmatization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333671"/>
                          </a:solidFill>
                        </a:rPr>
                        <a:t>loved </a:t>
                      </a:r>
                      <a:r>
                        <a:rPr lang="en-US" sz="1800" kern="1200" dirty="0">
                          <a:solidFill>
                            <a:srgbClr val="333671"/>
                          </a:solidFill>
                          <a:sym typeface="Wingdings" panose="05000000000000000000" pitchFamily="2" charset="2"/>
                        </a:rPr>
                        <a:t> love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43102"/>
                  </a:ext>
                </a:extLst>
              </a:tr>
              <a:tr h="526541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333671"/>
                          </a:solidFill>
                        </a:rPr>
                        <a:t>Remove stop words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333671"/>
                          </a:solidFill>
                        </a:rPr>
                        <a:t>a, the, is, and, it</a:t>
                      </a:r>
                      <a:endParaRPr lang="en-US" sz="1800" kern="1200" dirty="0">
                        <a:solidFill>
                          <a:srgbClr val="333671"/>
                        </a:solidFill>
                        <a:latin typeface="Minion Pro Med" panose="020405030502010202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387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27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98710" y="1543878"/>
            <a:ext cx="49695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83095"/>
            <a:ext cx="9875520" cy="13563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Text Mining Methods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431BF03-3C22-4F9B-A194-459ACFB7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665971"/>
              </p:ext>
            </p:extLst>
          </p:nvPr>
        </p:nvGraphicFramePr>
        <p:xfrm>
          <a:off x="1415252" y="2782230"/>
          <a:ext cx="4209517" cy="245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9517">
                  <a:extLst>
                    <a:ext uri="{9D8B030D-6E8A-4147-A177-3AD203B41FA5}">
                      <a16:colId xmlns:a16="http://schemas.microsoft.com/office/drawing/2014/main" val="3248681488"/>
                    </a:ext>
                  </a:extLst>
                </a:gridCol>
              </a:tblGrid>
              <a:tr h="53097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333671"/>
                          </a:solidFill>
                        </a:rPr>
                        <a:t>Three Methods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4645"/>
                  </a:ext>
                </a:extLst>
              </a:tr>
              <a:tr h="56181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Term Frequency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91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Text-Link Analysis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rgbClr val="333671"/>
                          </a:solidFill>
                          <a:latin typeface="Minion Pro Med" panose="02040503050201020203" pitchFamily="18" charset="0"/>
                        </a:rPr>
                        <a:t>Inverse Document Frequency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004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9156003-8770-427C-BC1F-406887E74F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88" y="2382901"/>
            <a:ext cx="4209517" cy="317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9D7ADA-94FC-4A24-A904-437181D0F9BA}"/>
              </a:ext>
            </a:extLst>
          </p:cNvPr>
          <p:cNvCxnSpPr>
            <a:cxnSpLocks/>
          </p:cNvCxnSpPr>
          <p:nvPr/>
        </p:nvCxnSpPr>
        <p:spPr>
          <a:xfrm>
            <a:off x="1258955" y="1543878"/>
            <a:ext cx="371061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5C1E3C-AEAD-4070-BA78-9FA9B8D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333671"/>
                </a:solidFill>
                <a:latin typeface="Minion Pro Med" panose="02040503050201020203" pitchFamily="18" charset="0"/>
              </a:rPr>
              <a:t>Term Frequency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179FE0-3176-47C8-B0AB-861D1E841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5085"/>
            <a:ext cx="5610305" cy="5560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0091F6-D558-4802-A4B9-DD9B5EBEB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55" y="1965960"/>
            <a:ext cx="4244788" cy="44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99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Custom 23">
      <a:dk1>
        <a:sysClr val="windowText" lastClr="000000"/>
      </a:dk1>
      <a:lt1>
        <a:sysClr val="window" lastClr="FFFFFF"/>
      </a:lt1>
      <a:dk2>
        <a:srgbClr val="4E3B30"/>
      </a:dk2>
      <a:lt2>
        <a:srgbClr val="455D91"/>
      </a:lt2>
      <a:accent1>
        <a:srgbClr val="FFE7AB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3467</TotalTime>
  <Words>560</Words>
  <Application>Microsoft Office PowerPoint</Application>
  <PresentationFormat>Widescreen</PresentationFormat>
  <Paragraphs>162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Corbel</vt:lpstr>
      <vt:lpstr>Minion Pro Med</vt:lpstr>
      <vt:lpstr>Times New Roman</vt:lpstr>
      <vt:lpstr>Wingdings</vt:lpstr>
      <vt:lpstr>Basis</vt:lpstr>
      <vt:lpstr>Hotel Reviews</vt:lpstr>
      <vt:lpstr>Online Hotel Reviews</vt:lpstr>
      <vt:lpstr>Problem Statement</vt:lpstr>
      <vt:lpstr>The Data</vt:lpstr>
      <vt:lpstr>EDA</vt:lpstr>
      <vt:lpstr>EDA</vt:lpstr>
      <vt:lpstr>Text Pre-Processing</vt:lpstr>
      <vt:lpstr>Text Mining Methods</vt:lpstr>
      <vt:lpstr>Term Frequency</vt:lpstr>
      <vt:lpstr>Term Frequency</vt:lpstr>
      <vt:lpstr>Text-Link Analysis: Positive</vt:lpstr>
      <vt:lpstr>Text-Link Analysis: Negative</vt:lpstr>
      <vt:lpstr>Network Graph All Reviews</vt:lpstr>
      <vt:lpstr>Inverse Document Frequency</vt:lpstr>
      <vt:lpstr>Closing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Reviews</dc:title>
  <dc:creator>Torrey Capobianco</dc:creator>
  <cp:lastModifiedBy>Torrey Capobianco</cp:lastModifiedBy>
  <cp:revision>50</cp:revision>
  <dcterms:created xsi:type="dcterms:W3CDTF">2021-05-02T22:58:01Z</dcterms:created>
  <dcterms:modified xsi:type="dcterms:W3CDTF">2021-05-07T02:16:57Z</dcterms:modified>
</cp:coreProperties>
</file>